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2"/>
  </p:notesMasterIdLst>
  <p:sldIdLst>
    <p:sldId id="256" r:id="rId2"/>
    <p:sldId id="264" r:id="rId3"/>
    <p:sldId id="263" r:id="rId4"/>
    <p:sldId id="268" r:id="rId5"/>
    <p:sldId id="266" r:id="rId6"/>
    <p:sldId id="265" r:id="rId7"/>
    <p:sldId id="269" r:id="rId8"/>
    <p:sldId id="267" r:id="rId9"/>
    <p:sldId id="270" r:id="rId10"/>
    <p:sldId id="262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Helvetica Neue" panose="02000503000000020004" pitchFamily="2" charset="0"/>
      <p:regular r:id="rId21"/>
      <p:bold r:id="rId22"/>
      <p:italic r:id="rId23"/>
      <p:boldItalic r:id="rId24"/>
    </p:embeddedFont>
    <p:embeddedFont>
      <p:font typeface="Merriweather Sans" pitchFamily="2" charset="77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SemiBold" panose="020F05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Durbi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39FD79-BA08-4128-9F5B-916A27823634}">
  <a:tblStyle styleId="{8239FD79-BA08-4128-9F5B-916A278236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86"/>
    <p:restoredTop sz="90218"/>
  </p:normalViewPr>
  <p:slideViewPr>
    <p:cSldViewPr snapToGrid="0" snapToObjects="1">
      <p:cViewPr varScale="1">
        <p:scale>
          <a:sx n="183" d="100"/>
          <a:sy n="183" d="100"/>
        </p:scale>
        <p:origin x="2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viewProps" Target="viewProps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sts.riscv.org/g/tech-external-debug-security/topic/tg_meeting_nov_15/102601350?p=,,,20,0,0,0::recentpostdate/sticky,,,20,2,0,102601350,previd%3D1700053881774901524,nextid%3D1697955034780248418&amp;previd=1700053881774901524&amp;nextid=1697955034780248418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a1df9f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a1df9ff0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ba1df9ff0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a1df9ff0c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a1df9ff0c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ba1df9ff0c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u="sng" strike="noStrike" dirty="0">
                <a:solidFill>
                  <a:srgbClr val="337AB7"/>
                </a:solidFill>
                <a:effectLst/>
                <a:latin typeface="Helvetica Neue" panose="02000503000000020004" pitchFamily="2" charset="0"/>
                <a:hlinkClick r:id="rId3"/>
              </a:rPr>
            </a:br>
            <a:br>
              <a:rPr lang="en-US" dirty="0"/>
            </a:b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904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extended for RISC-V Trace Control Interface Specification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436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AI – Joe to Provide link to the existing draft in the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1103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CN" dirty="0"/>
              <a:t>sync trigger from mode with debug disabled may hit after priv mode change and match in another mode, this can be used as a weapon to attack higher privledge mode. Mandate implementation.  </a:t>
            </a:r>
          </a:p>
          <a:p>
            <a:r>
              <a:rPr lang="en-CN" dirty="0"/>
              <a:t>Triggers in a mode that disables debug (sync vs async, pending bit)</a:t>
            </a:r>
          </a:p>
          <a:p>
            <a:r>
              <a:rPr lang="en-CN" dirty="0"/>
              <a:t>The between debug enable and authentcation mechanism for example authentication is set but debug is disabled.</a:t>
            </a:r>
          </a:p>
          <a:p>
            <a:r>
              <a:rPr lang="en-CN" dirty="0"/>
              <a:t>Clarify system relationshipbus protections (WG / IOPMP or similar checker mechanism), put that on the list for next stage discussion.</a:t>
            </a:r>
          </a:p>
          <a:p>
            <a:r>
              <a:rPr lang="en-CN" dirty="0"/>
              <a:t>ARMv8M debug solution – take a look into the M mode isolation spec and how does this interact with debug security.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9972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75ab111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75ab111b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1075ab111b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97133" y="2528565"/>
            <a:ext cx="10712100" cy="28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97128" y="5378116"/>
            <a:ext cx="107121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3200"/>
              <a:buNone/>
              <a:defRPr sz="3200">
                <a:solidFill>
                  <a:srgbClr val="FFC72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8301" y="1272159"/>
            <a:ext cx="5055368" cy="8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5_1">
  <p:cSld name="CUSTOM_5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2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/>
          <p:nvPr/>
        </p:nvSpPr>
        <p:spPr>
          <a:xfrm>
            <a:off x="643920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67050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6" name="Google Shape;7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">
  <p:cSld name="CUSTOM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6702800" y="0"/>
            <a:ext cx="5489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792000" y="219000"/>
            <a:ext cx="52464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2">
  <p:cSld name="CUSTOM_3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5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4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/>
          <p:nvPr/>
        </p:nvSpPr>
        <p:spPr>
          <a:xfrm>
            <a:off x="5738067" y="0"/>
            <a:ext cx="64539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6036298" y="274333"/>
            <a:ext cx="58860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_1">
  <p:cSld name="CUSTOM_2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5986933" y="232867"/>
            <a:ext cx="6051600" cy="6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1">
  <p:cSld name="CUSTOM_4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050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70300" y="151833"/>
            <a:ext cx="6178800" cy="60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_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6263967" y="248600"/>
            <a:ext cx="5752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_1_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97300" y="68867"/>
            <a:ext cx="52677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5925167" y="68867"/>
            <a:ext cx="60072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2">
  <p:cSld name="CUSTOM_2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5893767" y="288567"/>
            <a:ext cx="5882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2"/>
          </p:nvPr>
        </p:nvSpPr>
        <p:spPr>
          <a:xfrm>
            <a:off x="265833" y="288567"/>
            <a:ext cx="5246400" cy="6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pen Sans"/>
              <a:buNone/>
              <a:defRPr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5893767" y="2079767"/>
            <a:ext cx="5882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">
  <p:cSld name="CUSTOM_2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5920933" y="149900"/>
            <a:ext cx="5942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">
  <p:cSld name="CUSTOM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2">
  <p:cSld name="CUSTOM_1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6230300" y="248600"/>
            <a:ext cx="5752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930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548930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_1">
  <p:cSld name="CUSTOM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6792000" y="219000"/>
            <a:ext cx="52464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_1_1">
  <p:cSld name="CUSTOM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241600" y="221000"/>
            <a:ext cx="59529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>
            <a:spLocks noGrp="1"/>
          </p:cNvSpPr>
          <p:nvPr>
            <p:ph type="body" idx="1"/>
          </p:nvPr>
        </p:nvSpPr>
        <p:spPr>
          <a:xfrm>
            <a:off x="6816533" y="221000"/>
            <a:ext cx="5171100" cy="6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">
  <p:cSld name="CUSTOM_2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6453933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9559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_2">
  <p:cSld name="CUSTOM_2_1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6453933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6681367" y="108400"/>
            <a:ext cx="5319900" cy="6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>
            <a:spLocks noGrp="1"/>
          </p:cNvSpPr>
          <p:nvPr>
            <p:ph type="body" idx="1"/>
          </p:nvPr>
        </p:nvSpPr>
        <p:spPr>
          <a:xfrm>
            <a:off x="152100" y="198400"/>
            <a:ext cx="5931600" cy="5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">
  <p:cSld name="CUSTOM_3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4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5835967" y="274333"/>
            <a:ext cx="6178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1">
  <p:cSld name="CUSTOM_3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6453929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139400" y="191367"/>
            <a:ext cx="6178800" cy="60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1_1">
  <p:cSld name="CUSTOM_3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6453929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6692067" y="149900"/>
            <a:ext cx="5433300" cy="6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152100" y="198400"/>
            <a:ext cx="5931600" cy="5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">
  <p:cSld name="CUSTOM_4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5835967" y="274333"/>
            <a:ext cx="6178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2">
  <p:cSld name="CUSTOM_4_1_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5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/>
          <p:nvPr/>
        </p:nvSpPr>
        <p:spPr>
          <a:xfrm>
            <a:off x="5431500" y="0"/>
            <a:ext cx="67605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5743898" y="274333"/>
            <a:ext cx="61656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3">
  <p:cSld name="CUSTOM_4_1_3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6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125567" y="136067"/>
            <a:ext cx="5156400" cy="60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97" name="Google Shape;19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5682733" y="267667"/>
            <a:ext cx="6318900" cy="6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1_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FFFFFF">
              <a:alpha val="8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7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" name="Google Shape;203;p37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7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9433" y="5619961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38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9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">
  <p:cSld name="TITLE_AND_BODY_2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40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0"/>
          <p:cNvSpPr txBox="1"/>
          <p:nvPr/>
        </p:nvSpPr>
        <p:spPr>
          <a:xfrm>
            <a:off x="489100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4255680" y="2023867"/>
            <a:ext cx="3312900" cy="4193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40"/>
          <p:cNvSpPr txBox="1"/>
          <p:nvPr/>
        </p:nvSpPr>
        <p:spPr>
          <a:xfrm>
            <a:off x="8022231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40"/>
          <p:cNvSpPr txBox="1"/>
          <p:nvPr/>
        </p:nvSpPr>
        <p:spPr>
          <a:xfrm>
            <a:off x="509533" y="1342392"/>
            <a:ext cx="3312900" cy="658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40"/>
          <p:cNvSpPr txBox="1"/>
          <p:nvPr/>
        </p:nvSpPr>
        <p:spPr>
          <a:xfrm>
            <a:off x="4260092" y="1342392"/>
            <a:ext cx="3316500" cy="65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40"/>
          <p:cNvSpPr txBox="1"/>
          <p:nvPr/>
        </p:nvSpPr>
        <p:spPr>
          <a:xfrm>
            <a:off x="8041433" y="1342367"/>
            <a:ext cx="3312900" cy="658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2"/>
          </p:nvPr>
        </p:nvSpPr>
        <p:spPr>
          <a:xfrm>
            <a:off x="4314067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body" idx="3"/>
          </p:nvPr>
        </p:nvSpPr>
        <p:spPr>
          <a:xfrm>
            <a:off x="8099833" y="2057367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title" idx="4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0"/>
          <p:cNvSpPr txBox="1">
            <a:spLocks noGrp="1"/>
          </p:cNvSpPr>
          <p:nvPr>
            <p:ph type="title" idx="5"/>
          </p:nvPr>
        </p:nvSpPr>
        <p:spPr>
          <a:xfrm>
            <a:off x="4376084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title" idx="6"/>
          </p:nvPr>
        </p:nvSpPr>
        <p:spPr>
          <a:xfrm>
            <a:off x="8119100" y="1409167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1">
  <p:cSld name="TITLE_AND_BODY_2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41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41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1"/>
          <p:cNvSpPr txBox="1"/>
          <p:nvPr/>
        </p:nvSpPr>
        <p:spPr>
          <a:xfrm>
            <a:off x="489100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p41"/>
          <p:cNvSpPr txBox="1"/>
          <p:nvPr/>
        </p:nvSpPr>
        <p:spPr>
          <a:xfrm>
            <a:off x="509533" y="1342392"/>
            <a:ext cx="3312900" cy="658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" name="Google Shape;244;p41"/>
          <p:cNvSpPr txBox="1">
            <a:spLocks noGrp="1"/>
          </p:cNvSpPr>
          <p:nvPr>
            <p:ph type="body" idx="2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41"/>
          <p:cNvSpPr txBox="1">
            <a:spLocks noGrp="1"/>
          </p:cNvSpPr>
          <p:nvPr>
            <p:ph type="title" idx="3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gradFill>
            <a:gsLst>
              <a:gs pos="0">
                <a:srgbClr val="0A3799">
                  <a:alpha val="56862"/>
                </a:srgbClr>
              </a:gs>
              <a:gs pos="100000">
                <a:srgbClr val="0A6B7C">
                  <a:alpha val="5686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5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2">
  <p:cSld name="TITLE_AND_BODY_2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2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2"/>
          <p:cNvSpPr txBox="1"/>
          <p:nvPr/>
        </p:nvSpPr>
        <p:spPr>
          <a:xfrm>
            <a:off x="496480" y="2023867"/>
            <a:ext cx="3312900" cy="4193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p42"/>
          <p:cNvSpPr txBox="1"/>
          <p:nvPr/>
        </p:nvSpPr>
        <p:spPr>
          <a:xfrm>
            <a:off x="500892" y="1342392"/>
            <a:ext cx="3316500" cy="65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42"/>
          <p:cNvSpPr txBox="1">
            <a:spLocks noGrp="1"/>
          </p:cNvSpPr>
          <p:nvPr>
            <p:ph type="body" idx="1"/>
          </p:nvPr>
        </p:nvSpPr>
        <p:spPr>
          <a:xfrm>
            <a:off x="554867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title" idx="2"/>
          </p:nvPr>
        </p:nvSpPr>
        <p:spPr>
          <a:xfrm>
            <a:off x="616884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body" idx="3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3">
  <p:cSld name="TITLE_AND_BODY_2_1_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43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 txBox="1"/>
          <p:nvPr/>
        </p:nvSpPr>
        <p:spPr>
          <a:xfrm>
            <a:off x="503831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43"/>
          <p:cNvSpPr txBox="1"/>
          <p:nvPr/>
        </p:nvSpPr>
        <p:spPr>
          <a:xfrm>
            <a:off x="523033" y="1342367"/>
            <a:ext cx="3312900" cy="658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581433" y="2057367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 idx="2"/>
          </p:nvPr>
        </p:nvSpPr>
        <p:spPr>
          <a:xfrm>
            <a:off x="600700" y="1409167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body" idx="3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1">
  <p:cSld name="TITLE_ONLY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44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>
            <a:spLocks noGrp="1"/>
          </p:cNvSpPr>
          <p:nvPr>
            <p:ph type="title"/>
          </p:nvPr>
        </p:nvSpPr>
        <p:spPr>
          <a:xfrm>
            <a:off x="838201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5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2pPr>
            <a:lvl3pPr marL="1371600" lvl="2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marL="2286000" lvl="4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marL="2743200" lvl="5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45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ftr" idx="11"/>
          </p:nvPr>
        </p:nvSpPr>
        <p:spPr>
          <a:xfrm>
            <a:off x="4038601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9pPr>
          </a:lstStyle>
          <a:p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>
            <a:spLocks noGrp="1"/>
          </p:cNvSpPr>
          <p:nvPr>
            <p:ph type="dt" idx="10"/>
          </p:nvPr>
        </p:nvSpPr>
        <p:spPr>
          <a:xfrm>
            <a:off x="489099" y="6441407"/>
            <a:ext cx="2844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79" name="Google Shape;279;p46"/>
          <p:cNvSpPr txBox="1">
            <a:spLocks noGrp="1"/>
          </p:cNvSpPr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75" rIns="90475" bIns="44475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37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81" name="Google Shape;2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6"/>
          <p:cNvSpPr txBox="1">
            <a:spLocks noGrp="1"/>
          </p:cNvSpPr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3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-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-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3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" name="Google Shape;45;p7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pen Sans"/>
              <a:buNone/>
              <a:defRPr sz="4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" name="Google Shape;50;p8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8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FFFFFF">
              <a:alpha val="8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5" name="Google Shape;5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9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Font typeface="Open Sans SemiBold"/>
              <a:buNone/>
              <a:defRPr sz="53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Char char="●"/>
              <a:defRPr sz="2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●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●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LNhpuNwU54TgwGfcl-Fgf4HUFxCxh0AztPaeqMuRQRw/edit#slide=id.p1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admin/external-debug-security/blob/main/CHARTER.m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xie/riscv-debug-security/blob/main/spec/Secure%20Debug%20Proposal.m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xie/riscv-debug-security/blob/main/spec/Secure%20Debug%20Proposal.md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admin/external-debug-security/issues/2" TargetMode="External"/><Relationship Id="rId2" Type="http://schemas.openxmlformats.org/officeDocument/2006/relationships/hyperlink" Target="https://github.com/joxie/riscv-debug-security/blob/main/spec/Secure%20Debug%20Proposal.md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mpass.sustech.edu.cn/nailgu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>
            <a:spLocks noGrp="1"/>
          </p:cNvSpPr>
          <p:nvPr>
            <p:ph type="ctrTitle"/>
          </p:nvPr>
        </p:nvSpPr>
        <p:spPr>
          <a:xfrm>
            <a:off x="797133" y="2528565"/>
            <a:ext cx="10712100" cy="2849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RISC-V External Debug Security TG</a:t>
            </a:r>
            <a:endParaRPr dirty="0"/>
          </a:p>
        </p:txBody>
      </p:sp>
      <p:sp>
        <p:nvSpPr>
          <p:cNvPr id="289" name="Google Shape;289;p47"/>
          <p:cNvSpPr txBox="1">
            <a:spLocks noGrp="1"/>
          </p:cNvSpPr>
          <p:nvPr>
            <p:ph type="subTitle" idx="1"/>
          </p:nvPr>
        </p:nvSpPr>
        <p:spPr>
          <a:xfrm>
            <a:off x="797128" y="5378116"/>
            <a:ext cx="10712100" cy="67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Meeting notes – 11/1</a:t>
            </a:r>
            <a:r>
              <a:rPr lang="en-US" altLang="zh-CN" dirty="0"/>
              <a:t>5</a:t>
            </a:r>
            <a:r>
              <a:rPr lang="en-US" dirty="0"/>
              <a:t>/2023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 Slides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D974-F305-D046-BAD8-BDF3C776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C825A-6ACC-0C42-AB60-8728021DF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https://docs.google.com/presentation/d/1LNhpuNwU54TgwGfcl-Fgf4HUFxCxh0AztPaeqMuRQRw/edit#slide=id.p1</a:t>
            </a:r>
            <a:r>
              <a:rPr 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373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413" name="Google Shape;413;p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Introduction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Review TG charter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Goal for Nov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Discuss arch opens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DA775-D230-554D-83ED-4B8DBD22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EEA30-0096-B747-8EC5-9BBB52E98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sz="2000" dirty="0"/>
              <a:t>Acting chair – Joe Xie  @nVidia</a:t>
            </a:r>
          </a:p>
          <a:p>
            <a:r>
              <a:rPr lang="en-CN" sz="2000" dirty="0"/>
              <a:t>Acting vice-chair – </a:t>
            </a:r>
            <a:r>
              <a:rPr lang="en-US" sz="2000" dirty="0" err="1"/>
              <a:t>Gokhan</a:t>
            </a:r>
            <a:r>
              <a:rPr lang="en-US" sz="2000" dirty="0"/>
              <a:t> </a:t>
            </a:r>
            <a:r>
              <a:rPr lang="en-US" sz="2000" dirty="0" err="1"/>
              <a:t>Kaplayan</a:t>
            </a:r>
            <a:r>
              <a:rPr lang="en-US" sz="2000" dirty="0"/>
              <a:t> @</a:t>
            </a:r>
            <a:r>
              <a:rPr lang="en-US" sz="2000" dirty="0" err="1"/>
              <a:t>Imgtec</a:t>
            </a:r>
            <a:endParaRPr lang="en-US" sz="2000" dirty="0"/>
          </a:p>
          <a:p>
            <a:r>
              <a:rPr lang="en-US" sz="2000" dirty="0"/>
              <a:t>Contributor - </a:t>
            </a:r>
            <a:r>
              <a:rPr lang="en-US" sz="2000" dirty="0" err="1"/>
              <a:t>Aote</a:t>
            </a:r>
            <a:r>
              <a:rPr lang="en-US" sz="2000" dirty="0"/>
              <a:t> </a:t>
            </a:r>
            <a:r>
              <a:rPr lang="en-US" sz="2000" dirty="0" err="1"/>
              <a:t>Jin</a:t>
            </a:r>
            <a:r>
              <a:rPr lang="en-US" sz="2000" dirty="0"/>
              <a:t> @</a:t>
            </a:r>
            <a:r>
              <a:rPr lang="en-US" sz="2000" dirty="0" err="1"/>
              <a:t>nVidia</a:t>
            </a:r>
            <a:endParaRPr lang="en-US" sz="2000" dirty="0"/>
          </a:p>
          <a:p>
            <a:r>
              <a:rPr lang="en-CN" sz="2000" dirty="0"/>
              <a:t>Enrico @Intel</a:t>
            </a:r>
          </a:p>
          <a:p>
            <a:r>
              <a:rPr lang="en-CN" sz="2000" dirty="0"/>
              <a:t>Beeman @Rivos</a:t>
            </a:r>
          </a:p>
          <a:p>
            <a:r>
              <a:rPr lang="en-CN" sz="2000" dirty="0"/>
              <a:t>Robert @Individual</a:t>
            </a:r>
          </a:p>
          <a:p>
            <a:r>
              <a:rPr lang="en-CN" sz="2000" dirty="0"/>
              <a:t>Paul @Ventana</a:t>
            </a:r>
          </a:p>
          <a:p>
            <a:r>
              <a:rPr lang="en-CN" sz="2000" dirty="0"/>
              <a:t>Erick @NXP</a:t>
            </a:r>
          </a:p>
          <a:p>
            <a:r>
              <a:rPr lang="en-CN" sz="2000" dirty="0"/>
              <a:t>Yann @SiFive</a:t>
            </a:r>
          </a:p>
          <a:p>
            <a:r>
              <a:rPr lang="en-CN" sz="2000" dirty="0"/>
              <a:t>Vicky @IMG</a:t>
            </a:r>
          </a:p>
        </p:txBody>
      </p:sp>
    </p:spTree>
    <p:extLst>
      <p:ext uri="{BB962C8B-B14F-4D97-AF65-F5344CB8AC3E}">
        <p14:creationId xmlns:p14="http://schemas.microsoft.com/office/powerpoint/2010/main" val="170638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277B5-C42D-8643-B498-C6072FCC4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TG Charter Review (No Change)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8B6AE-A6B5-E04B-B550-2545B4B54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TG Charter Draft</a:t>
            </a:r>
          </a:p>
          <a:p>
            <a:endParaRPr lang="en-US" dirty="0">
              <a:hlinkClick r:id="rId3"/>
            </a:endParaRPr>
          </a:p>
          <a:p>
            <a:r>
              <a:rPr lang="en-US" dirty="0"/>
              <a:t>Status</a:t>
            </a:r>
          </a:p>
          <a:p>
            <a:pPr lvl="1"/>
            <a:r>
              <a:rPr lang="en-US" dirty="0"/>
              <a:t>Had two rounds of reviews with related </a:t>
            </a:r>
            <a:r>
              <a:rPr lang="en-US" dirty="0" err="1"/>
              <a:t>SiG</a:t>
            </a:r>
            <a:r>
              <a:rPr lang="en-US" dirty="0"/>
              <a:t>/HC (RTI, DTPM, SOC, Security)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Last changes</a:t>
            </a:r>
          </a:p>
          <a:p>
            <a:pPr lvl="1"/>
            <a:r>
              <a:rPr lang="en-US" dirty="0"/>
              <a:t>Include trace spec to the scope for TG</a:t>
            </a:r>
          </a:p>
          <a:p>
            <a:pPr lvl="1"/>
            <a:r>
              <a:rPr lang="en-US" dirty="0"/>
              <a:t>Make authentication mechanism future considerations (originally out-of-scope)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4178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F33DC-0B38-DA42-9C14-C6DD17E9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Goal for Nov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4EAAF-40E6-4D42-8870-DA5603228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TG</a:t>
            </a:r>
          </a:p>
          <a:p>
            <a:pPr lvl="1"/>
            <a:r>
              <a:rPr lang="en-CN" dirty="0"/>
              <a:t>Get TSC to review and approve TG charter</a:t>
            </a:r>
          </a:p>
          <a:p>
            <a:pPr lvl="1"/>
            <a:r>
              <a:rPr lang="en-CN" dirty="0"/>
              <a:t>TG chair and vice-chair ellection</a:t>
            </a:r>
          </a:p>
          <a:p>
            <a:endParaRPr lang="en-CN" dirty="0"/>
          </a:p>
          <a:p>
            <a:r>
              <a:rPr lang="en-CN" dirty="0"/>
              <a:t>Spec (</a:t>
            </a:r>
            <a:r>
              <a:rPr lang="en-US" dirty="0">
                <a:hlinkClick r:id="rId3"/>
              </a:rPr>
              <a:t>https://github.com/joxie/riscv-debug-security/blob/main/spec/Secure%20Debug%20Proposal.md</a:t>
            </a:r>
            <a:r>
              <a:rPr lang="en-CN" dirty="0"/>
              <a:t>)</a:t>
            </a:r>
          </a:p>
          <a:p>
            <a:pPr lvl="1"/>
            <a:r>
              <a:rPr lang="en-CN" dirty="0"/>
              <a:t>Create ratification plan and status checklist</a:t>
            </a:r>
          </a:p>
          <a:p>
            <a:pPr lvl="1"/>
            <a:r>
              <a:rPr lang="en-CN" dirty="0"/>
              <a:t>Create spec github repo, and move proposal draft to offical spec github repo</a:t>
            </a:r>
          </a:p>
        </p:txBody>
      </p:sp>
    </p:spTree>
    <p:extLst>
      <p:ext uri="{BB962C8B-B14F-4D97-AF65-F5344CB8AC3E}">
        <p14:creationId xmlns:p14="http://schemas.microsoft.com/office/powerpoint/2010/main" val="416808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0D78-4C04-8F4B-A9E7-E8C4F176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Dev Spec Status (Aote)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A8AB-4219-7740-AF91-9C76294BD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Keepalive should be either ignored for all debug privilege levels or at least for sub-machine mode privilege levels.</a:t>
            </a:r>
          </a:p>
          <a:p>
            <a:r>
              <a:rPr lang="en-US" sz="1600" dirty="0" err="1"/>
              <a:t>Relaxedpriv</a:t>
            </a:r>
            <a:r>
              <a:rPr lang="en-US" sz="1600" dirty="0"/>
              <a:t> must be hardwired to 0x0 </a:t>
            </a:r>
          </a:p>
          <a:p>
            <a:r>
              <a:rPr lang="en-US" sz="1600" dirty="0"/>
              <a:t>The fields in </a:t>
            </a:r>
            <a:r>
              <a:rPr lang="en-US" sz="1600" dirty="0" err="1"/>
              <a:t>dcsr</a:t>
            </a:r>
            <a:r>
              <a:rPr lang="en-US" sz="1600" dirty="0"/>
              <a:t> require sufficient privilege level to access, otherwise the fields will be masked by 0x0 (</a:t>
            </a:r>
            <a:r>
              <a:rPr lang="en-US" sz="1600" dirty="0" err="1"/>
              <a:t>mutiplexed</a:t>
            </a:r>
            <a:r>
              <a:rPr lang="en-US" sz="1600" dirty="0"/>
              <a:t> to read-only zero if privilege not suffice and switched back to be configurable fields if granted sufficient privilege).</a:t>
            </a:r>
          </a:p>
          <a:p>
            <a:r>
              <a:rPr lang="en-US" sz="1600" dirty="0"/>
              <a:t>Debug PC (</a:t>
            </a:r>
            <a:r>
              <a:rPr lang="en-US" sz="1600" dirty="0" err="1"/>
              <a:t>dpc</a:t>
            </a:r>
            <a:r>
              <a:rPr lang="en-US" sz="1600" dirty="0"/>
              <a:t>) and Debug Scratch Register (dscratch0, dscratch1)The CSR </a:t>
            </a:r>
            <a:r>
              <a:rPr lang="en-US" sz="1600" dirty="0" err="1"/>
              <a:t>dpc</a:t>
            </a:r>
            <a:r>
              <a:rPr lang="en-US" sz="1600" dirty="0"/>
              <a:t>, dscratch0 and dscratch1 is accessible when the hart enter a </a:t>
            </a:r>
            <a:r>
              <a:rPr lang="en-US" sz="1600" dirty="0" err="1"/>
              <a:t>debuggable</a:t>
            </a:r>
            <a:r>
              <a:rPr lang="en-US" sz="1600" dirty="0"/>
              <a:t> privilege level.</a:t>
            </a:r>
          </a:p>
          <a:p>
            <a:r>
              <a:rPr lang="en-US" sz="1600" dirty="0"/>
              <a:t>Triggers with action = 1 (enter debug mode) will only match/fire if debug is enabled for the privilege level where the hart hits the trigger.</a:t>
            </a:r>
          </a:p>
          <a:p>
            <a:r>
              <a:rPr lang="en-US" sz="1600" dirty="0"/>
              <a:t>In debug mode:    </a:t>
            </a:r>
          </a:p>
          <a:p>
            <a:pPr lvl="1"/>
            <a:r>
              <a:rPr lang="en-US" sz="1400" dirty="0"/>
              <a:t>- triggers (action = 0/1) cannot be enabled for privilege levels higher than the one specified in </a:t>
            </a:r>
            <a:r>
              <a:rPr lang="en-US" sz="1400" dirty="0" err="1"/>
              <a:t>mdbgsec.dbgprv</a:t>
            </a:r>
            <a:r>
              <a:rPr lang="en-US" sz="1400" dirty="0"/>
              <a:t>/</a:t>
            </a:r>
            <a:r>
              <a:rPr lang="en-US" sz="1400" dirty="0" err="1"/>
              <a:t>mdbgsec.dbgv</a:t>
            </a:r>
            <a:r>
              <a:rPr lang="en-US" sz="1400" dirty="0"/>
              <a:t>.    </a:t>
            </a:r>
          </a:p>
          <a:p>
            <a:pPr lvl="1"/>
            <a:r>
              <a:rPr lang="en-US" sz="1400" dirty="0"/>
              <a:t>- triggers (action = 2/3/4) cannot be enabled for privilege levels higher than the one specified in </a:t>
            </a:r>
            <a:r>
              <a:rPr lang="en-US" sz="1400" dirty="0" err="1"/>
              <a:t>mdbgsec.trcprv</a:t>
            </a:r>
            <a:r>
              <a:rPr lang="en-US" sz="1400" dirty="0"/>
              <a:t>/</a:t>
            </a:r>
            <a:r>
              <a:rPr lang="en-US" sz="1400" dirty="0" err="1"/>
              <a:t>mdbgsec.trcv</a:t>
            </a:r>
            <a:r>
              <a:rPr lang="en-US" sz="1400" dirty="0"/>
              <a:t>.    </a:t>
            </a:r>
          </a:p>
          <a:p>
            <a:pPr lvl="1"/>
            <a:r>
              <a:rPr lang="en-US" sz="1400" dirty="0"/>
              <a:t>- triggers (action = 8/9) cannot be enabled if </a:t>
            </a:r>
            <a:r>
              <a:rPr lang="en-US" sz="1400" dirty="0" err="1"/>
              <a:t>mdbgsec.extrigdis</a:t>
            </a:r>
            <a:r>
              <a:rPr lang="en-US" sz="1400" dirty="0"/>
              <a:t> is zero.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98493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BF47-8B5F-184D-9846-E507C95C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Arch Opens &amp;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6F287-D410-9746-96A7-32F9D2F8C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https://github.com/joxie/riscv-debug-security/blob/main/spec/Secure%20Debug%20Proposal.md </a:t>
            </a:r>
            <a:endParaRPr lang="en-US" dirty="0"/>
          </a:p>
          <a:p>
            <a:r>
              <a:rPr lang="en-US" sz="2000" dirty="0"/>
              <a:t>External Trigger of Core Trigger Module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22932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D0A1-71EC-C64D-B99E-83599DF6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Meeting notes and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F4155-9E3E-2448-B7CA-27D89C561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sz="1600" dirty="0"/>
              <a:t>Charter discussion</a:t>
            </a:r>
          </a:p>
          <a:p>
            <a:pPr lvl="1"/>
            <a:r>
              <a:rPr lang="en-CN" sz="1400" dirty="0"/>
              <a:t>Joe / Gokhan to start offical approval process right now, don’t have to wait</a:t>
            </a:r>
          </a:p>
          <a:p>
            <a:pPr lvl="1"/>
            <a:endParaRPr lang="en-CN" sz="1400" dirty="0"/>
          </a:p>
          <a:p>
            <a:r>
              <a:rPr lang="en-CN" sz="1600" dirty="0"/>
              <a:t>Spec (</a:t>
            </a:r>
            <a:r>
              <a:rPr lang="en-US" sz="1600" dirty="0">
                <a:hlinkClick r:id="rId2"/>
              </a:rPr>
              <a:t>https://github.com/joxie/riscv-debug-security/blob/main/spec/Secure%20Debug%20Proposal.md</a:t>
            </a:r>
            <a:r>
              <a:rPr lang="en-US" sz="1600" dirty="0"/>
              <a:t>)</a:t>
            </a:r>
          </a:p>
          <a:p>
            <a:pPr lvl="1"/>
            <a:r>
              <a:rPr lang="en-US" sz="1400" dirty="0"/>
              <a:t>Async triggers can be weaponized by low </a:t>
            </a:r>
            <a:r>
              <a:rPr lang="en-US" sz="1400" dirty="0" err="1"/>
              <a:t>priv</a:t>
            </a:r>
            <a:r>
              <a:rPr lang="en-US" sz="1400" dirty="0"/>
              <a:t> mode to attack high </a:t>
            </a:r>
            <a:r>
              <a:rPr lang="en-US" sz="1400" dirty="0" err="1"/>
              <a:t>priv</a:t>
            </a:r>
            <a:r>
              <a:rPr lang="en-US" sz="1400" dirty="0"/>
              <a:t> mode</a:t>
            </a:r>
          </a:p>
          <a:p>
            <a:pPr lvl="2"/>
            <a:r>
              <a:rPr lang="en-US" sz="1400" dirty="0"/>
              <a:t>AI – </a:t>
            </a:r>
            <a:r>
              <a:rPr lang="en-US" sz="1400" dirty="0" err="1"/>
              <a:t>Aote</a:t>
            </a:r>
            <a:r>
              <a:rPr lang="en-US" sz="1400" dirty="0"/>
              <a:t> to open a new issue – </a:t>
            </a:r>
            <a:r>
              <a:rPr lang="en-US" sz="1400" dirty="0" err="1"/>
              <a:t>Aote</a:t>
            </a:r>
            <a:endParaRPr lang="en-US" sz="1400" dirty="0"/>
          </a:p>
          <a:p>
            <a:pPr lvl="1"/>
            <a:r>
              <a:rPr lang="en-US" sz="1400" dirty="0"/>
              <a:t>How to handle trigger match when debug is disabled</a:t>
            </a:r>
          </a:p>
          <a:p>
            <a:pPr lvl="2"/>
            <a:r>
              <a:rPr lang="en-US" sz="1400" dirty="0">
                <a:hlinkClick r:id="rId3"/>
              </a:rPr>
              <a:t>https://github.com/riscv-admin/external-debug-security/issues/2</a:t>
            </a:r>
            <a:endParaRPr lang="en-US" sz="1400" dirty="0"/>
          </a:p>
          <a:p>
            <a:pPr lvl="1"/>
            <a:r>
              <a:rPr lang="en-US" sz="1400" dirty="0"/>
              <a:t>Clarify the relationship between debug enable and authentication bits</a:t>
            </a:r>
          </a:p>
          <a:p>
            <a:pPr lvl="2"/>
            <a:r>
              <a:rPr lang="en-US" sz="1400" dirty="0"/>
              <a:t>AI – </a:t>
            </a:r>
            <a:r>
              <a:rPr lang="en-US" sz="1400" dirty="0" err="1"/>
              <a:t>Aote</a:t>
            </a:r>
            <a:r>
              <a:rPr lang="en-US" sz="1400" dirty="0"/>
              <a:t> to open an issue </a:t>
            </a:r>
          </a:p>
          <a:p>
            <a:pPr lvl="1"/>
            <a:r>
              <a:rPr lang="en-US" sz="1400" dirty="0"/>
              <a:t>Clarify system protections (WG / IOPMP or similar checker mechanism)</a:t>
            </a:r>
          </a:p>
          <a:p>
            <a:pPr lvl="2"/>
            <a:r>
              <a:rPr lang="en-US" sz="1400" dirty="0"/>
              <a:t>Open a new issue </a:t>
            </a:r>
          </a:p>
          <a:p>
            <a:pPr lvl="2"/>
            <a:r>
              <a:rPr lang="en-US" sz="1400" dirty="0">
                <a:hlinkClick r:id="rId4"/>
              </a:rPr>
              <a:t>https://compass.sustech.edu.cn/nailgun/</a:t>
            </a:r>
            <a:r>
              <a:rPr lang="en-US" sz="1400" dirty="0"/>
              <a:t> (ARM </a:t>
            </a:r>
            <a:r>
              <a:rPr lang="en-US" sz="1400" dirty="0" err="1"/>
              <a:t>nailgun</a:t>
            </a:r>
            <a:r>
              <a:rPr lang="en-US" sz="1400" dirty="0"/>
              <a:t> attack, we should provide some guidance to help implementation to avoid such kind of attack in RISC-V world)</a:t>
            </a:r>
          </a:p>
          <a:p>
            <a:pPr lvl="1"/>
            <a:r>
              <a:rPr lang="en-US" sz="1400" dirty="0"/>
              <a:t>How does debug security spec interact with m-mode isolation extension?</a:t>
            </a:r>
          </a:p>
          <a:p>
            <a:pPr lvl="2"/>
            <a:r>
              <a:rPr lang="en-US" sz="1400" dirty="0"/>
              <a:t>AI – </a:t>
            </a:r>
            <a:r>
              <a:rPr lang="en-US" sz="1400" dirty="0" err="1"/>
              <a:t>Aote</a:t>
            </a:r>
            <a:r>
              <a:rPr lang="en-US" sz="1400" dirty="0"/>
              <a:t> to check M mode isolation spec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dirty="0"/>
          </a:p>
          <a:p>
            <a:endParaRPr lang="en-CN" dirty="0"/>
          </a:p>
          <a:p>
            <a:pPr lvl="1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1602549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4067</TotalTime>
  <Words>761</Words>
  <Application>Microsoft Macintosh PowerPoint</Application>
  <PresentationFormat>Widescreen</PresentationFormat>
  <Paragraphs>88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Open Sans</vt:lpstr>
      <vt:lpstr>Helvetica Neue</vt:lpstr>
      <vt:lpstr>Century Gothic</vt:lpstr>
      <vt:lpstr>Merriweather Sans</vt:lpstr>
      <vt:lpstr>Open Sans SemiBold</vt:lpstr>
      <vt:lpstr>Calibri</vt:lpstr>
      <vt:lpstr>-apple-system</vt:lpstr>
      <vt:lpstr>Simple Light</vt:lpstr>
      <vt:lpstr>RISC-V External Debug Security TG</vt:lpstr>
      <vt:lpstr>Disclaimer</vt:lpstr>
      <vt:lpstr>Agenda</vt:lpstr>
      <vt:lpstr>Introduction</vt:lpstr>
      <vt:lpstr>TG Charter Review (No Change)</vt:lpstr>
      <vt:lpstr>Goal for Nov</vt:lpstr>
      <vt:lpstr>Dev Spec Status (Aote)</vt:lpstr>
      <vt:lpstr>Arch Opens &amp; Issues</vt:lpstr>
      <vt:lpstr>Meeting notes and Actions</vt:lpstr>
      <vt:lpstr>Backup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RISC-V External Debug Security TG</dc:title>
  <cp:lastModifiedBy>Joe Xie</cp:lastModifiedBy>
  <cp:revision>13</cp:revision>
  <dcterms:modified xsi:type="dcterms:W3CDTF">2023-11-15T23:04:14Z</dcterms:modified>
</cp:coreProperties>
</file>